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9" r:id="rId5"/>
    <p:sldId id="279" r:id="rId6"/>
    <p:sldId id="273" r:id="rId7"/>
    <p:sldId id="262" r:id="rId8"/>
    <p:sldId id="276" r:id="rId9"/>
    <p:sldId id="275" r:id="rId10"/>
    <p:sldId id="282" r:id="rId11"/>
    <p:sldId id="274" r:id="rId12"/>
    <p:sldId id="277" r:id="rId13"/>
    <p:sldId id="278" r:id="rId14"/>
    <p:sldId id="280" r:id="rId15"/>
    <p:sldId id="281" r:id="rId16"/>
    <p:sldId id="28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00"/>
    <a:srgbClr val="455560"/>
    <a:srgbClr val="C9DE3F"/>
    <a:srgbClr val="FFDA00"/>
    <a:srgbClr val="626B79"/>
    <a:srgbClr val="76C608"/>
    <a:srgbClr val="525C67"/>
    <a:srgbClr val="6E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F4BD4-4D22-497A-8BB4-DCE357B06F80}" v="340" dt="2022-06-30T09:10:0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pn1608082-my.sharepoint.com/personal/b_kok_lanten_nl/Documents/Prive/Zanglijster%2063/Zonnepanelen%20Zanglijster%206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pn1608082-my.sharepoint.com/personal/b_kok_lanten_nl/Documents/Prive/Zanglijster%2063/Zonnepanelen%20Zanglijster%206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r>
              <a:rPr lang="nl-NL"/>
              <a:t>Directe</a:t>
            </a:r>
            <a:r>
              <a:rPr lang="nl-NL" baseline="0"/>
              <a:t> zelfconsumptie zonne-energie</a:t>
            </a:r>
            <a:endParaRPr lang="nl-N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Black" panose="02000000000000000000" pitchFamily="2" charset="0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2854560823950073"/>
          <c:y val="0.12914760664107208"/>
          <c:w val="0.73211893979148845"/>
          <c:h val="0.55460258948740115"/>
        </c:manualLayout>
      </c:layout>
      <c:lineChart>
        <c:grouping val="standard"/>
        <c:varyColors val="0"/>
        <c:ser>
          <c:idx val="0"/>
          <c:order val="0"/>
          <c:tx>
            <c:strRef>
              <c:f>'2022 (2)'!$H$1</c:f>
              <c:strCache>
                <c:ptCount val="1"/>
                <c:pt idx="0">
                  <c:v>Zelf consumptie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'2022 (2)'!$A$2:$A$7</c:f>
              <c:strCache>
                <c:ptCount val="6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</c:strCache>
            </c:strRef>
          </c:cat>
          <c:val>
            <c:numRef>
              <c:f>'2022 (2)'!$H$2:$H$7</c:f>
              <c:numCache>
                <c:formatCode>0%</c:formatCode>
                <c:ptCount val="6"/>
                <c:pt idx="0">
                  <c:v>0.49310308518479518</c:v>
                </c:pt>
                <c:pt idx="1">
                  <c:v>0.29850550187321911</c:v>
                </c:pt>
                <c:pt idx="2">
                  <c:v>0.22887288147900725</c:v>
                </c:pt>
                <c:pt idx="3">
                  <c:v>0.21785695535761154</c:v>
                </c:pt>
                <c:pt idx="4">
                  <c:v>0.17366768472918828</c:v>
                </c:pt>
                <c:pt idx="5">
                  <c:v>0.18873649160022529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941-4D6A-9D58-DD29900DC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454863"/>
        <c:axId val="1512466927"/>
      </c:lineChart>
      <c:lineChart>
        <c:grouping val="standard"/>
        <c:varyColors val="0"/>
        <c:ser>
          <c:idx val="1"/>
          <c:order val="1"/>
          <c:tx>
            <c:strRef>
              <c:f>'2022 (2)'!$E$1</c:f>
              <c:strCache>
                <c:ptCount val="1"/>
                <c:pt idx="0">
                  <c:v>Opwek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'2022 (2)'!$A$2:$A$7</c:f>
              <c:strCache>
                <c:ptCount val="6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</c:strCache>
            </c:strRef>
          </c:cat>
          <c:val>
            <c:numRef>
              <c:f>'2022 (2)'!$E$2:$E$7</c:f>
              <c:numCache>
                <c:formatCode>0.0" kWh"</c:formatCode>
                <c:ptCount val="6"/>
                <c:pt idx="0">
                  <c:v>94.97</c:v>
                </c:pt>
                <c:pt idx="1">
                  <c:v>220.74299999999999</c:v>
                </c:pt>
                <c:pt idx="2">
                  <c:v>550.85599999999999</c:v>
                </c:pt>
                <c:pt idx="3">
                  <c:v>571.42999999999995</c:v>
                </c:pt>
                <c:pt idx="4">
                  <c:v>793.33699999999999</c:v>
                </c:pt>
                <c:pt idx="5">
                  <c:v>743.88900000000001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41-4D6A-9D58-DD29900DC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545535"/>
        <c:axId val="1512544287"/>
      </c:lineChart>
      <c:catAx>
        <c:axId val="151245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"/>
                    <a:ea typeface="Roboto Black" panose="02000000000000000000" pitchFamily="2" charset="0"/>
                    <a:cs typeface="+mn-cs"/>
                  </a:defRPr>
                </a:pPr>
                <a:r>
                  <a:rPr lang="nl-NL"/>
                  <a:t>Maand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"/>
                  <a:ea typeface="Roboto Black" panose="02000000000000000000" pitchFamily="2" charset="0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endParaRPr lang="nl-NL"/>
          </a:p>
        </c:txPr>
        <c:crossAx val="1512466927"/>
        <c:crosses val="autoZero"/>
        <c:auto val="1"/>
        <c:lblAlgn val="ctr"/>
        <c:lblOffset val="100"/>
        <c:tickMarkSkip val="1"/>
        <c:noMultiLvlLbl val="0"/>
      </c:catAx>
      <c:valAx>
        <c:axId val="151246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"/>
                    <a:ea typeface="Roboto Black" panose="02000000000000000000" pitchFamily="2" charset="0"/>
                    <a:cs typeface="+mn-cs"/>
                  </a:defRPr>
                </a:pPr>
                <a:r>
                  <a:rPr lang="nl-NL"/>
                  <a:t>Percentage zelf consumptie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"/>
                  <a:ea typeface="Roboto Black" panose="02000000000000000000" pitchFamily="2" charset="0"/>
                  <a:cs typeface="+mn-cs"/>
                </a:defRPr>
              </a:pPr>
              <a:endParaRPr lang="nl-N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endParaRPr lang="nl-NL"/>
          </a:p>
        </c:txPr>
        <c:crossAx val="1512454863"/>
        <c:crosses val="autoZero"/>
        <c:crossBetween val="midCat"/>
      </c:valAx>
      <c:valAx>
        <c:axId val="1512544287"/>
        <c:scaling>
          <c:orientation val="minMax"/>
        </c:scaling>
        <c:delete val="0"/>
        <c:axPos val="r"/>
        <c:numFmt formatCode="0&quot; kWh&quot;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endParaRPr lang="nl-NL"/>
          </a:p>
        </c:txPr>
        <c:crossAx val="1512545535"/>
        <c:crosses val="max"/>
        <c:crossBetween val="between"/>
      </c:valAx>
      <c:catAx>
        <c:axId val="1512545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25442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Black" panose="02000000000000000000" pitchFamily="2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 Slab"/>
          <a:ea typeface="Roboto Black" panose="02000000000000000000" pitchFamily="2" charset="0"/>
        </a:defRPr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r>
              <a:rPr lang="nl-NL" dirty="0"/>
              <a:t>Energietarieven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Black" panose="02000000000000000000" pitchFamily="2" charset="0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17443944838629888"/>
          <c:y val="0.12914760664107208"/>
          <c:w val="0.80530829857855613"/>
          <c:h val="0.55460258948740115"/>
        </c:manualLayout>
      </c:layout>
      <c:lineChart>
        <c:grouping val="standard"/>
        <c:varyColors val="0"/>
        <c:ser>
          <c:idx val="0"/>
          <c:order val="0"/>
          <c:tx>
            <c:strRef>
              <c:f>'2022 (2)'!$L$1</c:f>
              <c:strCache>
                <c:ptCount val="1"/>
                <c:pt idx="0">
                  <c:v>Prijs per kWh gebruikt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'2022 (2)'!$A$2:$A$7</c:f>
              <c:strCache>
                <c:ptCount val="6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</c:strCache>
            </c:strRef>
          </c:cat>
          <c:val>
            <c:numRef>
              <c:f>'2022 (2)'!$L$2:$L$7</c:f>
              <c:numCache>
                <c:formatCode>_ "€"\ * #,##0.000_ ;_ "€"\ * \-#,##0.000_ ;_ "€"\ * "-"??_ ;_ @_ </c:formatCode>
                <c:ptCount val="6"/>
                <c:pt idx="0">
                  <c:v>0.23118729096989965</c:v>
                </c:pt>
                <c:pt idx="1">
                  <c:v>0.21632102512223908</c:v>
                </c:pt>
                <c:pt idx="2">
                  <c:v>0.34792327660801842</c:v>
                </c:pt>
                <c:pt idx="3">
                  <c:v>0.25271304038427328</c:v>
                </c:pt>
                <c:pt idx="4">
                  <c:v>0.24719535783365573</c:v>
                </c:pt>
                <c:pt idx="5">
                  <c:v>0.26880901614377095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00F-4460-811B-BC0D62FDFAA3}"/>
            </c:ext>
          </c:extLst>
        </c:ser>
        <c:ser>
          <c:idx val="1"/>
          <c:order val="1"/>
          <c:tx>
            <c:strRef>
              <c:f>'2022 (2)'!$M$1</c:f>
              <c:strCache>
                <c:ptCount val="1"/>
                <c:pt idx="0">
                  <c:v>Prijs per kWh teruggeleverd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'2022 (2)'!$A$2:$A$7</c:f>
              <c:strCache>
                <c:ptCount val="6"/>
                <c:pt idx="0">
                  <c:v>Januari</c:v>
                </c:pt>
                <c:pt idx="1">
                  <c:v>Februari</c:v>
                </c:pt>
                <c:pt idx="2">
                  <c:v>Maart</c:v>
                </c:pt>
                <c:pt idx="3">
                  <c:v>April</c:v>
                </c:pt>
                <c:pt idx="4">
                  <c:v>Mei</c:v>
                </c:pt>
                <c:pt idx="5">
                  <c:v>Juni</c:v>
                </c:pt>
              </c:strCache>
            </c:strRef>
          </c:cat>
          <c:val>
            <c:numRef>
              <c:f>'2022 (2)'!$M$2:$M$7</c:f>
              <c:numCache>
                <c:formatCode>_ "€"\ * #,##0.000_ ;_ "€"\ * \-#,##0.000_ ;_ "€"\ * "-"??_ ;_ @_ </c:formatCode>
                <c:ptCount val="6"/>
                <c:pt idx="0">
                  <c:v>0.24678022434565852</c:v>
                </c:pt>
                <c:pt idx="1">
                  <c:v>0.17378107846302873</c:v>
                </c:pt>
                <c:pt idx="2">
                  <c:v>0.25288384575544992</c:v>
                </c:pt>
                <c:pt idx="3">
                  <c:v>0.19785653555287064</c:v>
                </c:pt>
                <c:pt idx="4">
                  <c:v>0.17195985111965345</c:v>
                </c:pt>
                <c:pt idx="5">
                  <c:v>0.20109695272498301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0F-4460-811B-BC0D62FDF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2454863"/>
        <c:axId val="1512466927"/>
      </c:lineChart>
      <c:catAx>
        <c:axId val="1512454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"/>
                    <a:ea typeface="Roboto Black" panose="02000000000000000000" pitchFamily="2" charset="0"/>
                    <a:cs typeface="+mn-cs"/>
                  </a:defRPr>
                </a:pPr>
                <a:r>
                  <a:rPr lang="nl-NL"/>
                  <a:t>Maand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"/>
                  <a:ea typeface="Roboto Black" panose="02000000000000000000" pitchFamily="2" charset="0"/>
                  <a:cs typeface="+mn-cs"/>
                </a:defRPr>
              </a:pPr>
              <a:endParaRPr lang="nl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endParaRPr lang="nl-NL"/>
          </a:p>
        </c:txPr>
        <c:crossAx val="1512466927"/>
        <c:crosses val="autoZero"/>
        <c:auto val="1"/>
        <c:lblAlgn val="ctr"/>
        <c:lblOffset val="100"/>
        <c:tickMarkSkip val="1"/>
        <c:noMultiLvlLbl val="0"/>
      </c:catAx>
      <c:valAx>
        <c:axId val="151246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 Slab"/>
                    <a:ea typeface="Roboto Black" panose="02000000000000000000" pitchFamily="2" charset="0"/>
                    <a:cs typeface="+mn-cs"/>
                  </a:defRPr>
                </a:pPr>
                <a:r>
                  <a:rPr lang="nl-NL"/>
                  <a:t>Prijs per 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 Slab"/>
                  <a:ea typeface="Roboto Black" panose="02000000000000000000" pitchFamily="2" charset="0"/>
                  <a:cs typeface="+mn-cs"/>
                </a:defRPr>
              </a:pPr>
              <a:endParaRPr lang="nl-NL"/>
            </a:p>
          </c:txPr>
        </c:title>
        <c:numFmt formatCode="_(&quot;€&quot;* #,##0.00_);_(&quot;€&quot;* \(#,##0.00\);_(&quot;€&quot;* &quot;-&quot;??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Slab"/>
                <a:ea typeface="Roboto Black" panose="02000000000000000000" pitchFamily="2" charset="0"/>
                <a:cs typeface="+mn-cs"/>
              </a:defRPr>
            </a:pPr>
            <a:endParaRPr lang="nl-NL"/>
          </a:p>
        </c:txPr>
        <c:crossAx val="15124548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Slab"/>
              <a:ea typeface="Roboto Black" panose="02000000000000000000" pitchFamily="2" charset="0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Roboto Slab"/>
          <a:ea typeface="Roboto Black" panose="02000000000000000000" pitchFamily="2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2FE08-D62A-4702-ADBD-BF6778C037F8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B2B6-BF85-4D78-92C1-CD60ECB7B4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4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57D5B13-63D9-4F1F-BA0E-F6138090090E}"/>
              </a:ext>
            </a:extLst>
          </p:cNvPr>
          <p:cNvSpPr/>
          <p:nvPr userDrawn="1"/>
        </p:nvSpPr>
        <p:spPr>
          <a:xfrm>
            <a:off x="1" y="979055"/>
            <a:ext cx="6096000" cy="900000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7F7F6CA-1701-4D68-A2D5-4AF4F6018A47}"/>
              </a:ext>
            </a:extLst>
          </p:cNvPr>
          <p:cNvSpPr/>
          <p:nvPr userDrawn="1"/>
        </p:nvSpPr>
        <p:spPr>
          <a:xfrm>
            <a:off x="6096000" y="979055"/>
            <a:ext cx="6096000" cy="900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9238C1-75E1-46DF-B430-BD4CBB0FB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056"/>
            <a:ext cx="12192000" cy="900001"/>
          </a:xfrm>
        </p:spPr>
        <p:txBody>
          <a:bodyPr lIns="36000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D9612C-A6B2-4532-B948-35BA7531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53675"/>
            <a:ext cx="10515600" cy="3842327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93C51-1AA6-4900-9C92-9DD96D65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C6127-2B54-40D3-81ED-46AC207F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DD851-ABC1-4D08-BD98-DA192641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0CF9FB-894F-4058-9DE8-E1F9E3FE4C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64" y="5504584"/>
            <a:ext cx="1371600" cy="1371600"/>
          </a:xfrm>
          <a:prstGeom prst="rect">
            <a:avLst/>
          </a:prstGeom>
        </p:spPr>
      </p:pic>
      <p:pic>
        <p:nvPicPr>
          <p:cNvPr id="11" name="Afbeelding 10" descr="Afbeelding met object&#10;&#10;Automatisch gegenereerde beschrijving">
            <a:extLst>
              <a:ext uri="{FF2B5EF4-FFF2-40B4-BE49-F238E27FC236}">
                <a16:creationId xmlns:a16="http://schemas.microsoft.com/office/drawing/2014/main" id="{52A77CA8-6B99-47FF-BE8D-28F46BB608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30188"/>
            <a:ext cx="2659498" cy="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4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B3050E7-A9F2-4543-A38D-F1436E7D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4E2F36-4F47-4722-9CF6-CA949E39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3D1EF7-4057-4BA4-B079-0B8FDD3E9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92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CE64D-6C36-4CD5-8DC4-85A80E4D5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A7B0ED-75FF-44FA-B8F9-E73BD3797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AB244E-947A-4401-82A7-8D6424EEE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7BC0B1-FEE4-4528-8C87-CAED107B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07509D-1379-4D63-90D8-33108C4D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A6834A-9AC1-4C67-8B97-C688A304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45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E4145-1766-4E32-9F0A-EDCF8BE5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1D3D0B-7394-4F43-ACC9-74B41D7B9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3B40C2E-90BA-483D-8BB3-233CE5AA5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D29A10-1F01-4449-8F2E-3DBC9911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067ACF-1552-45E6-8756-CAC0B18C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553184-B557-46FB-93C1-B3BB8D03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2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F8C59-EC29-49AF-98FB-CE7B34EB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CCFD4D4-4844-4333-A3E7-F5C871DB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3FB724-D1D5-48BE-966F-580D1937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9E4841-F7C0-4548-A72E-CB2061AA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96D3A-0EBD-4C82-A987-2E690C14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24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2594F6D-E7EC-46F5-862C-78186C772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542355-0302-4CD6-BFF7-56BE616C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0B6DD-F76D-4B38-A2D4-AC62E17B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5DDBE-3147-42AA-8C59-75E1C644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93DC8-9799-463F-8267-0C2AC23F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1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57D5B13-63D9-4F1F-BA0E-F6138090090E}"/>
              </a:ext>
            </a:extLst>
          </p:cNvPr>
          <p:cNvSpPr/>
          <p:nvPr userDrawn="1"/>
        </p:nvSpPr>
        <p:spPr>
          <a:xfrm>
            <a:off x="1" y="979055"/>
            <a:ext cx="6096000" cy="900000"/>
          </a:xfrm>
          <a:prstGeom prst="rect">
            <a:avLst/>
          </a:prstGeom>
          <a:solidFill>
            <a:srgbClr val="6E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7F7F6CA-1701-4D68-A2D5-4AF4F6018A47}"/>
              </a:ext>
            </a:extLst>
          </p:cNvPr>
          <p:cNvSpPr/>
          <p:nvPr userDrawn="1"/>
        </p:nvSpPr>
        <p:spPr>
          <a:xfrm>
            <a:off x="6096000" y="979055"/>
            <a:ext cx="6096000" cy="900000"/>
          </a:xfrm>
          <a:prstGeom prst="rect">
            <a:avLst/>
          </a:prstGeom>
          <a:solidFill>
            <a:srgbClr val="76C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D9612C-A6B2-4532-B948-35BA7531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53677"/>
            <a:ext cx="10515600" cy="3842327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93C51-1AA6-4900-9C92-9DD96D65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C6127-2B54-40D3-81ED-46AC207F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DD851-ABC1-4D08-BD98-DA192641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7FBC24C-170F-4391-9600-D6379A3B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058"/>
            <a:ext cx="12192000" cy="900001"/>
          </a:xfrm>
        </p:spPr>
        <p:txBody>
          <a:bodyPr lIns="36000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73B465-8815-4A50-BA1B-A50F69DCD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64" y="5504584"/>
            <a:ext cx="1371600" cy="1371600"/>
          </a:xfrm>
          <a:prstGeom prst="rect">
            <a:avLst/>
          </a:prstGeom>
        </p:spPr>
      </p:pic>
      <p:pic>
        <p:nvPicPr>
          <p:cNvPr id="13" name="Afbeelding 12" descr="Afbeelding met object&#10;&#10;Automatisch gegenereerde beschrijving">
            <a:extLst>
              <a:ext uri="{FF2B5EF4-FFF2-40B4-BE49-F238E27FC236}">
                <a16:creationId xmlns:a16="http://schemas.microsoft.com/office/drawing/2014/main" id="{4BD18CED-D077-4F7F-B036-6AFCBFDAD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30188"/>
            <a:ext cx="2659498" cy="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3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B57D5B13-63D9-4F1F-BA0E-F6138090090E}"/>
              </a:ext>
            </a:extLst>
          </p:cNvPr>
          <p:cNvSpPr/>
          <p:nvPr userDrawn="1"/>
        </p:nvSpPr>
        <p:spPr>
          <a:xfrm>
            <a:off x="1" y="979055"/>
            <a:ext cx="6096000" cy="900000"/>
          </a:xfrm>
          <a:prstGeom prst="rect">
            <a:avLst/>
          </a:prstGeom>
          <a:solidFill>
            <a:srgbClr val="52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7F7F6CA-1701-4D68-A2D5-4AF4F6018A47}"/>
              </a:ext>
            </a:extLst>
          </p:cNvPr>
          <p:cNvSpPr/>
          <p:nvPr userDrawn="1"/>
        </p:nvSpPr>
        <p:spPr>
          <a:xfrm>
            <a:off x="6096000" y="979055"/>
            <a:ext cx="6096000" cy="900000"/>
          </a:xfrm>
          <a:prstGeom prst="rect">
            <a:avLst/>
          </a:prstGeom>
          <a:solidFill>
            <a:srgbClr val="62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D9612C-A6B2-4532-B948-35BA7531B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53677"/>
            <a:ext cx="10515600" cy="3842327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93C51-1AA6-4900-9C92-9DD96D65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C6127-2B54-40D3-81ED-46AC207F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DD851-ABC1-4D08-BD98-DA192641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C6E3F7B-B0FF-4207-AE99-E90A2F1C7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79058"/>
            <a:ext cx="12192000" cy="900001"/>
          </a:xfrm>
        </p:spPr>
        <p:txBody>
          <a:bodyPr lIns="36000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120D4A-C818-4F75-BBC7-CF8E96B59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64" y="5504584"/>
            <a:ext cx="1371600" cy="1371600"/>
          </a:xfrm>
          <a:prstGeom prst="rect">
            <a:avLst/>
          </a:prstGeom>
        </p:spPr>
      </p:pic>
      <p:pic>
        <p:nvPicPr>
          <p:cNvPr id="13" name="Afbeelding 12" descr="Afbeelding met object&#10;&#10;Automatisch gegenereerde beschrijving">
            <a:extLst>
              <a:ext uri="{FF2B5EF4-FFF2-40B4-BE49-F238E27FC236}">
                <a16:creationId xmlns:a16="http://schemas.microsoft.com/office/drawing/2014/main" id="{EECA9AA9-6496-49F6-A325-E94267331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30188"/>
            <a:ext cx="2659498" cy="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93C51-1AA6-4900-9C92-9DD96D653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4C6127-2B54-40D3-81ED-46AC207F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8DD851-ABC1-4D08-BD98-DA192641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1120D4A-C818-4F75-BBC7-CF8E96B59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764" y="5504584"/>
            <a:ext cx="1371600" cy="1371600"/>
          </a:xfrm>
          <a:prstGeom prst="rect">
            <a:avLst/>
          </a:prstGeom>
        </p:spPr>
      </p:pic>
      <p:pic>
        <p:nvPicPr>
          <p:cNvPr id="13" name="Afbeelding 12" descr="Afbeelding met object&#10;&#10;Automatisch gegenereerde beschrijving">
            <a:extLst>
              <a:ext uri="{FF2B5EF4-FFF2-40B4-BE49-F238E27FC236}">
                <a16:creationId xmlns:a16="http://schemas.microsoft.com/office/drawing/2014/main" id="{EECA9AA9-6496-49F6-A325-E94267331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230188"/>
            <a:ext cx="2659498" cy="5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FDB57-9D3E-461C-B67F-B01C8F139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F237B-344A-4070-954E-F10FD0B4B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D7C71-DC0E-4120-84BA-D7B9E9B9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6D2D86-C2B4-4ECE-89B8-2D9E8BCE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751E3-9E8C-41E6-9F7B-3995B649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6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97EB0-5EDF-408F-9202-6B73A424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615" y="1709740"/>
            <a:ext cx="10515600" cy="2852737"/>
          </a:xfrm>
        </p:spPr>
        <p:txBody>
          <a:bodyPr anchor="b"/>
          <a:lstStyle>
            <a:lvl1pPr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589140-5EF6-4D30-899F-D0672C055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615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FBE3A-E0D5-4A2F-8CEE-3F478A39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964" y="6356352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A12DA5E-256F-4A0A-AB19-DECFCC9D927E}" type="datetimeFigureOut">
              <a:rPr lang="nl-NL" smtClean="0"/>
              <a:pPr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23D332-D09E-461B-9890-17D897EC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9364" y="6356352"/>
            <a:ext cx="41148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8837D3-DC86-4660-9C6E-59E26014B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364" y="6356352"/>
            <a:ext cx="2743200" cy="36512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503CAB-5A94-41E9-B717-855168A81D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79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8CAD1-2A26-48B7-B7A0-C54210C8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CA077-1834-466F-B586-220C77BED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CE49DBB-25C8-4F3B-9EA8-9D3F984DA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129B2B-F63C-4133-A3A0-E5A7A5D2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B8C05D-C853-4004-8B72-E16BCCFE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9D16C7-DEDE-4B0B-8013-2090E824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243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A49738-B825-4041-A1BB-F69B338B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4E0844-CADD-4FBF-AB73-62B1D8E69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14D1CC-D2B1-4EF1-B29A-FACD2DA30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FED66A-0A33-4CC7-91AD-A766C8C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B02DA67-8403-43AF-A787-E8A3103F9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8764BC-28F1-456B-85B7-8F5AC81E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FA99AD5-F102-44B6-88B8-5F23357C5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8BEE6A-954A-42F9-9B3F-6EC615FD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40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59F77C-16C2-42B9-B25C-19D97833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D42DCE-CD53-4726-8435-A7214BB8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B64039-B7F1-4F67-ADB8-79B24D6A1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1BE49FD-3C9E-4B3C-9617-5C059E1D23FC}"/>
              </a:ext>
            </a:extLst>
          </p:cNvPr>
          <p:cNvSpPr/>
          <p:nvPr userDrawn="1"/>
        </p:nvSpPr>
        <p:spPr>
          <a:xfrm>
            <a:off x="-4" y="1528947"/>
            <a:ext cx="9563997" cy="1152000"/>
          </a:xfrm>
          <a:prstGeom prst="rect">
            <a:avLst/>
          </a:prstGeom>
          <a:solidFill>
            <a:srgbClr val="FF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7BD765-ADA0-4EA6-B86F-E6593B8714BA}"/>
              </a:ext>
            </a:extLst>
          </p:cNvPr>
          <p:cNvSpPr/>
          <p:nvPr userDrawn="1"/>
        </p:nvSpPr>
        <p:spPr>
          <a:xfrm>
            <a:off x="9554168" y="1528947"/>
            <a:ext cx="2628000" cy="1152000"/>
          </a:xfrm>
          <a:prstGeom prst="rect">
            <a:avLst/>
          </a:prstGeom>
          <a:solidFill>
            <a:srgbClr val="FF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7B7DEF-E006-4C1C-98E5-310D7472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2" y="1528426"/>
            <a:ext cx="9554161" cy="1151999"/>
          </a:xfrm>
        </p:spPr>
        <p:txBody>
          <a:bodyPr lIns="36000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9F7DB1-F994-4FF1-BCCD-585A8974A4A9}"/>
              </a:ext>
            </a:extLst>
          </p:cNvPr>
          <p:cNvSpPr/>
          <p:nvPr userDrawn="1"/>
        </p:nvSpPr>
        <p:spPr>
          <a:xfrm>
            <a:off x="-593" y="3309268"/>
            <a:ext cx="9554168" cy="1152000"/>
          </a:xfrm>
          <a:prstGeom prst="rect">
            <a:avLst/>
          </a:prstGeom>
          <a:solidFill>
            <a:srgbClr val="6EB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E9C06A7-F98B-41ED-A41A-4BC3561E350A}"/>
              </a:ext>
            </a:extLst>
          </p:cNvPr>
          <p:cNvSpPr/>
          <p:nvPr userDrawn="1"/>
        </p:nvSpPr>
        <p:spPr>
          <a:xfrm>
            <a:off x="9554168" y="3308746"/>
            <a:ext cx="1008000" cy="1152000"/>
          </a:xfrm>
          <a:prstGeom prst="rect">
            <a:avLst/>
          </a:prstGeom>
          <a:solidFill>
            <a:srgbClr val="76C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4188E4F-6819-4612-94E3-807158533C5B}"/>
              </a:ext>
            </a:extLst>
          </p:cNvPr>
          <p:cNvSpPr/>
          <p:nvPr userDrawn="1"/>
        </p:nvSpPr>
        <p:spPr>
          <a:xfrm>
            <a:off x="2" y="5097165"/>
            <a:ext cx="9563998" cy="1152000"/>
          </a:xfrm>
          <a:prstGeom prst="rect">
            <a:avLst/>
          </a:prstGeom>
          <a:solidFill>
            <a:srgbClr val="525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266E7A8-9D7B-4634-9070-EBA1FC47E48C}"/>
              </a:ext>
            </a:extLst>
          </p:cNvPr>
          <p:cNvSpPr/>
          <p:nvPr userDrawn="1"/>
        </p:nvSpPr>
        <p:spPr>
          <a:xfrm>
            <a:off x="9564000" y="5097165"/>
            <a:ext cx="2628000" cy="1152000"/>
          </a:xfrm>
          <a:prstGeom prst="rect">
            <a:avLst/>
          </a:prstGeom>
          <a:solidFill>
            <a:srgbClr val="62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FB8F2EA1-C12B-4D3B-ADE7-F7AED7EB4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2" y="5096123"/>
            <a:ext cx="9563997" cy="1153042"/>
          </a:xfrm>
        </p:spPr>
        <p:txBody>
          <a:bodyPr lIns="360000" anchor="ctr" anchorCtr="0"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4" name="Tijdelijke aanduiding voor tekst 21">
            <a:extLst>
              <a:ext uri="{FF2B5EF4-FFF2-40B4-BE49-F238E27FC236}">
                <a16:creationId xmlns:a16="http://schemas.microsoft.com/office/drawing/2014/main" id="{25680FA3-02CC-4E1D-972B-0F8E8FDCE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167" y="3316844"/>
            <a:ext cx="9563997" cy="1144424"/>
          </a:xfrm>
        </p:spPr>
        <p:txBody>
          <a:bodyPr lIns="360000" anchor="ctr" anchorCtr="0">
            <a:normAutofit/>
          </a:bodyPr>
          <a:lstStyle>
            <a:lvl1pPr marL="0" indent="0" algn="l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pic>
        <p:nvPicPr>
          <p:cNvPr id="25" name="Afbeelding 24" descr="Afbeelding met object&#10;&#10;Automatisch gegenereerde beschrijving">
            <a:extLst>
              <a:ext uri="{FF2B5EF4-FFF2-40B4-BE49-F238E27FC236}">
                <a16:creationId xmlns:a16="http://schemas.microsoft.com/office/drawing/2014/main" id="{B8656FEA-9601-4FAC-989F-C536C84F26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20"/>
          <a:stretch/>
        </p:blipFill>
        <p:spPr>
          <a:xfrm>
            <a:off x="155247" y="238653"/>
            <a:ext cx="5360690" cy="82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2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705E7FD-B242-40AA-B318-AE3E740D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9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AC8753-F8FD-4CD2-8E46-CB46F6E9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03364E-C3FE-4446-88AE-46376384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DA5E-256F-4A0A-AB19-DECFCC9D927E}" type="datetimeFigureOut">
              <a:rPr lang="nl-NL" smtClean="0"/>
              <a:t>30-6-2022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849EF4-8064-4705-9C96-0741F2432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b="1" dirty="0">
                <a:latin typeface="BankGothic" pitchFamily="2" charset="0"/>
              </a:rPr>
              <a:t>EMBATO</a:t>
            </a:r>
            <a:r>
              <a:rPr lang="nl-NL" dirty="0"/>
              <a:t> Energiemanagement voor Energietransitie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A69AE-EE04-4720-A11E-24CCB35E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3CAB-5A94-41E9-B717-855168A81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58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2F1CB03-335E-452B-BBCF-0590C4D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ENERGIE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FD1C88-1905-4F52-9C6B-643F8E83ABF3}"/>
              </a:ext>
            </a:extLst>
          </p:cNvPr>
          <p:cNvSpPr txBox="1">
            <a:spLocks/>
          </p:cNvSpPr>
          <p:nvPr/>
        </p:nvSpPr>
        <p:spPr>
          <a:xfrm>
            <a:off x="9832" y="3313057"/>
            <a:ext cx="9563997" cy="1151999"/>
          </a:xfrm>
          <a:prstGeom prst="rect">
            <a:avLst/>
          </a:prstGeom>
        </p:spPr>
        <p:txBody>
          <a:bodyPr vert="horz" lIns="36000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IN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323F6A8-55C3-4D48-9F49-58A83EC40A2B}"/>
              </a:ext>
            </a:extLst>
          </p:cNvPr>
          <p:cNvSpPr txBox="1">
            <a:spLocks/>
          </p:cNvSpPr>
          <p:nvPr/>
        </p:nvSpPr>
        <p:spPr>
          <a:xfrm>
            <a:off x="-4" y="5097688"/>
            <a:ext cx="9563997" cy="1151999"/>
          </a:xfrm>
          <a:prstGeom prst="rect">
            <a:avLst/>
          </a:prstGeom>
        </p:spPr>
        <p:txBody>
          <a:bodyPr vert="horz" lIns="36000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TRANSITIE</a:t>
            </a:r>
          </a:p>
        </p:txBody>
      </p:sp>
    </p:spTree>
    <p:extLst>
      <p:ext uri="{BB962C8B-B14F-4D97-AF65-F5344CB8AC3E}">
        <p14:creationId xmlns:p14="http://schemas.microsoft.com/office/powerpoint/2010/main" val="1163846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7467F3-1715-F0B6-A537-4310C8F7D5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ENERGIEGEBRUIK WONING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7AE0C8-A226-B103-8C38-E3F166FB6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68" y="2171524"/>
            <a:ext cx="9258158" cy="43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1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5126FD6-6B48-519C-8695-EF6B616A2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 EN SCHOOLGEBOUW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9EC614-6C52-BB88-A872-38D9C90A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79" y="2067339"/>
            <a:ext cx="8162462" cy="447212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2994BDC9-65A6-2EB3-F6FA-A09FF0E05C29}"/>
              </a:ext>
            </a:extLst>
          </p:cNvPr>
          <p:cNvSpPr/>
          <p:nvPr/>
        </p:nvSpPr>
        <p:spPr>
          <a:xfrm>
            <a:off x="4054325" y="5894466"/>
            <a:ext cx="3538331" cy="34786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28D4B0D-DDA4-8644-8535-38DC75A60A0F}"/>
              </a:ext>
            </a:extLst>
          </p:cNvPr>
          <p:cNvSpPr txBox="1"/>
          <p:nvPr/>
        </p:nvSpPr>
        <p:spPr>
          <a:xfrm>
            <a:off x="8686801" y="2243610"/>
            <a:ext cx="342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Circulatieleiding 20m³ per dag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Legionella risico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Oververhit gebouw in oktober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92C472D-F7AB-D4E6-6FCB-A208DAB82B07}"/>
              </a:ext>
            </a:extLst>
          </p:cNvPr>
          <p:cNvSpPr/>
          <p:nvPr/>
        </p:nvSpPr>
        <p:spPr>
          <a:xfrm>
            <a:off x="1320970" y="2556588"/>
            <a:ext cx="4799912" cy="3629608"/>
          </a:xfrm>
          <a:custGeom>
            <a:avLst/>
            <a:gdLst>
              <a:gd name="connsiteX0" fmla="*/ 0 w 4771053"/>
              <a:gd name="connsiteY0" fmla="*/ 0 h 3685747"/>
              <a:gd name="connsiteX1" fmla="*/ 4771053 w 4771053"/>
              <a:gd name="connsiteY1" fmla="*/ 0 h 3685747"/>
              <a:gd name="connsiteX2" fmla="*/ 4771053 w 4771053"/>
              <a:gd name="connsiteY2" fmla="*/ 3685747 h 3685747"/>
              <a:gd name="connsiteX3" fmla="*/ 0 w 4771053"/>
              <a:gd name="connsiteY3" fmla="*/ 3685747 h 3685747"/>
              <a:gd name="connsiteX4" fmla="*/ 0 w 4771053"/>
              <a:gd name="connsiteY4" fmla="*/ 0 h 3685747"/>
              <a:gd name="connsiteX0" fmla="*/ 0 w 4771053"/>
              <a:gd name="connsiteY0" fmla="*/ 0 h 3685747"/>
              <a:gd name="connsiteX1" fmla="*/ 4771053 w 4771053"/>
              <a:gd name="connsiteY1" fmla="*/ 0 h 3685747"/>
              <a:gd name="connsiteX2" fmla="*/ 4771053 w 4771053"/>
              <a:gd name="connsiteY2" fmla="*/ 3685747 h 3685747"/>
              <a:gd name="connsiteX3" fmla="*/ 45719 w 4771053"/>
              <a:gd name="connsiteY3" fmla="*/ 1343608 h 3685747"/>
              <a:gd name="connsiteX4" fmla="*/ 0 w 4771053"/>
              <a:gd name="connsiteY4" fmla="*/ 0 h 3685747"/>
              <a:gd name="connsiteX0" fmla="*/ 0 w 4771053"/>
              <a:gd name="connsiteY0" fmla="*/ 0 h 3685747"/>
              <a:gd name="connsiteX1" fmla="*/ 45719 w 4771053"/>
              <a:gd name="connsiteY1" fmla="*/ 45719 h 3685747"/>
              <a:gd name="connsiteX2" fmla="*/ 4771053 w 4771053"/>
              <a:gd name="connsiteY2" fmla="*/ 3685747 h 3685747"/>
              <a:gd name="connsiteX3" fmla="*/ 45719 w 4771053"/>
              <a:gd name="connsiteY3" fmla="*/ 1343608 h 3685747"/>
              <a:gd name="connsiteX4" fmla="*/ 0 w 4771053"/>
              <a:gd name="connsiteY4" fmla="*/ 0 h 3685747"/>
              <a:gd name="connsiteX0" fmla="*/ 0 w 4795935"/>
              <a:gd name="connsiteY0" fmla="*/ 0 h 3629608"/>
              <a:gd name="connsiteX1" fmla="*/ 45719 w 4795935"/>
              <a:gd name="connsiteY1" fmla="*/ 45719 h 3629608"/>
              <a:gd name="connsiteX2" fmla="*/ 4795935 w 4795935"/>
              <a:gd name="connsiteY2" fmla="*/ 3629608 h 3629608"/>
              <a:gd name="connsiteX3" fmla="*/ 45719 w 4795935"/>
              <a:gd name="connsiteY3" fmla="*/ 1343608 h 3629608"/>
              <a:gd name="connsiteX4" fmla="*/ 0 w 4795935"/>
              <a:gd name="connsiteY4" fmla="*/ 0 h 3629608"/>
              <a:gd name="connsiteX0" fmla="*/ 3977 w 4799912"/>
              <a:gd name="connsiteY0" fmla="*/ 0 h 3629608"/>
              <a:gd name="connsiteX1" fmla="*/ 49696 w 4799912"/>
              <a:gd name="connsiteY1" fmla="*/ 45719 h 3629608"/>
              <a:gd name="connsiteX2" fmla="*/ 4799912 w 4799912"/>
              <a:gd name="connsiteY2" fmla="*/ 3629608 h 3629608"/>
              <a:gd name="connsiteX3" fmla="*/ 0 w 4799912"/>
              <a:gd name="connsiteY3" fmla="*/ 1333669 h 3629608"/>
              <a:gd name="connsiteX4" fmla="*/ 3977 w 4799912"/>
              <a:gd name="connsiteY4" fmla="*/ 0 h 362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9912" h="3629608">
                <a:moveTo>
                  <a:pt x="3977" y="0"/>
                </a:moveTo>
                <a:lnTo>
                  <a:pt x="49696" y="45719"/>
                </a:lnTo>
                <a:lnTo>
                  <a:pt x="4799912" y="3629608"/>
                </a:lnTo>
                <a:lnTo>
                  <a:pt x="0" y="1333669"/>
                </a:lnTo>
                <a:cubicBezTo>
                  <a:pt x="1326" y="889113"/>
                  <a:pt x="2651" y="444556"/>
                  <a:pt x="3977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621BD2-D499-0033-B069-93F9B5406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ENERGIEBESPARING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55FA3A-DFE3-FFB8-B096-0D32BD99E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2" y="2686503"/>
            <a:ext cx="6102767" cy="291847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D3F800D-AC37-5BAA-06EB-94094AC82D20}"/>
              </a:ext>
            </a:extLst>
          </p:cNvPr>
          <p:cNvSpPr txBox="1"/>
          <p:nvPr/>
        </p:nvSpPr>
        <p:spPr>
          <a:xfrm>
            <a:off x="357808" y="5616035"/>
            <a:ext cx="25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837B23-B13A-B422-E8B8-B955FE763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847" y="2850168"/>
            <a:ext cx="5914153" cy="280394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0E223080-B8A8-F31F-6EB6-94CE2C871333}"/>
              </a:ext>
            </a:extLst>
          </p:cNvPr>
          <p:cNvSpPr txBox="1"/>
          <p:nvPr/>
        </p:nvSpPr>
        <p:spPr>
          <a:xfrm>
            <a:off x="6523382" y="5694276"/>
            <a:ext cx="25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Elektra</a:t>
            </a:r>
          </a:p>
        </p:txBody>
      </p:sp>
    </p:spTree>
    <p:extLst>
      <p:ext uri="{BB962C8B-B14F-4D97-AF65-F5344CB8AC3E}">
        <p14:creationId xmlns:p14="http://schemas.microsoft.com/office/powerpoint/2010/main" val="175527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E854FB-C48B-85C9-9670-F5AAA2B73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79062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CDB0C782-164D-F6E0-3D20-2B9180B3D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53677"/>
            <a:ext cx="4439478" cy="384232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Installaties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Energiekosten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Energiegebruik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CO2 uitstoot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Energienet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Gebruiker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0A59C3-8C1E-680F-C011-82E18E9F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ENERGIE(DATA) EN INSTALLATIE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78ABFC-A949-86C2-BDA6-1EEBAA07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17" y="2253677"/>
            <a:ext cx="6838243" cy="294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5691272-504A-4643-CC67-041A7508F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 IN HET NIEUWS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6FC7A0-7422-5FFC-4DE3-D1C38B7F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1" y="2038109"/>
            <a:ext cx="4709568" cy="11812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87D89C8-0D48-A40E-4E3A-19029B54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1" y="3378361"/>
            <a:ext cx="5227773" cy="12269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7F7B39-02CD-A498-DA2D-A18EE9DB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1" y="4764337"/>
            <a:ext cx="4595258" cy="157747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180FFC-5DC3-9702-BD68-E71A283F1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50" y="2038109"/>
            <a:ext cx="5006774" cy="14479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7C34CF4-693B-87C5-379C-86CC1B12C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550" y="3645084"/>
            <a:ext cx="5044877" cy="157747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10BA142-7211-6B85-5618-75BE92986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550" y="5343395"/>
            <a:ext cx="6020322" cy="123454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134D4BD-43CE-5D5C-0D50-EDAA99B621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3508" y="2952950"/>
            <a:ext cx="10100364" cy="226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>
            <a:extLst>
              <a:ext uri="{FF2B5EF4-FFF2-40B4-BE49-F238E27FC236}">
                <a16:creationId xmlns:a16="http://schemas.microsoft.com/office/drawing/2014/main" id="{0852F2CA-5E3F-6E92-4242-D129F0FF3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21" y="2093783"/>
            <a:ext cx="10760372" cy="359695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8C7A896-28C5-258D-0A17-325922A6DC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ENERGIEPRIJZEN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956381-AE1C-4A98-F980-9A65EDBB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21" y="2063300"/>
            <a:ext cx="10707028" cy="37036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F0AC10-E869-B676-A95D-18CEB4A94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24" y="2063300"/>
            <a:ext cx="10722269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BAE3BFB1-E410-8F14-CC8D-E6CC1D5A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54" y="1989167"/>
            <a:ext cx="9518618" cy="4055903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C02FE38-945F-6EB4-44F7-00D7181D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ONBALANS PV</a:t>
            </a:r>
          </a:p>
        </p:txBody>
      </p:sp>
      <p:sp>
        <p:nvSpPr>
          <p:cNvPr id="8" name="Stroomdiagram: Uitstel 7">
            <a:extLst>
              <a:ext uri="{FF2B5EF4-FFF2-40B4-BE49-F238E27FC236}">
                <a16:creationId xmlns:a16="http://schemas.microsoft.com/office/drawing/2014/main" id="{1CDC366E-BA3C-338C-107C-3A4811EBE0F1}"/>
              </a:ext>
            </a:extLst>
          </p:cNvPr>
          <p:cNvSpPr/>
          <p:nvPr/>
        </p:nvSpPr>
        <p:spPr>
          <a:xfrm rot="16200000">
            <a:off x="3242194" y="2897336"/>
            <a:ext cx="2756029" cy="2951586"/>
          </a:xfrm>
          <a:custGeom>
            <a:avLst/>
            <a:gdLst>
              <a:gd name="connsiteX0" fmla="*/ 0 w 1148321"/>
              <a:gd name="connsiteY0" fmla="*/ 0 h 1390261"/>
              <a:gd name="connsiteX1" fmla="*/ 574161 w 1148321"/>
              <a:gd name="connsiteY1" fmla="*/ 0 h 1390261"/>
              <a:gd name="connsiteX2" fmla="*/ 1148322 w 1148321"/>
              <a:gd name="connsiteY2" fmla="*/ 695131 h 1390261"/>
              <a:gd name="connsiteX3" fmla="*/ 574161 w 1148321"/>
              <a:gd name="connsiteY3" fmla="*/ 1390262 h 1390261"/>
              <a:gd name="connsiteX4" fmla="*/ 0 w 1148321"/>
              <a:gd name="connsiteY4" fmla="*/ 1390261 h 1390261"/>
              <a:gd name="connsiteX5" fmla="*/ 0 w 1148321"/>
              <a:gd name="connsiteY5" fmla="*/ 0 h 1390261"/>
              <a:gd name="connsiteX0" fmla="*/ 0 w 1162426"/>
              <a:gd name="connsiteY0" fmla="*/ 0 h 1390262"/>
              <a:gd name="connsiteX1" fmla="*/ 42316 w 1162426"/>
              <a:gd name="connsiteY1" fmla="*/ 0 h 1390262"/>
              <a:gd name="connsiteX2" fmla="*/ 1148322 w 1162426"/>
              <a:gd name="connsiteY2" fmla="*/ 695131 h 1390262"/>
              <a:gd name="connsiteX3" fmla="*/ 574161 w 1162426"/>
              <a:gd name="connsiteY3" fmla="*/ 1390262 h 1390262"/>
              <a:gd name="connsiteX4" fmla="*/ 0 w 1162426"/>
              <a:gd name="connsiteY4" fmla="*/ 1390261 h 1390262"/>
              <a:gd name="connsiteX5" fmla="*/ 0 w 1162426"/>
              <a:gd name="connsiteY5" fmla="*/ 0 h 1390262"/>
              <a:gd name="connsiteX0" fmla="*/ 0 w 1148342"/>
              <a:gd name="connsiteY0" fmla="*/ 0 h 1408923"/>
              <a:gd name="connsiteX1" fmla="*/ 42316 w 1148342"/>
              <a:gd name="connsiteY1" fmla="*/ 0 h 1408923"/>
              <a:gd name="connsiteX2" fmla="*/ 1148322 w 1148342"/>
              <a:gd name="connsiteY2" fmla="*/ 695131 h 1408923"/>
              <a:gd name="connsiteX3" fmla="*/ 14324 w 1148342"/>
              <a:gd name="connsiteY3" fmla="*/ 1408923 h 1408923"/>
              <a:gd name="connsiteX4" fmla="*/ 0 w 1148342"/>
              <a:gd name="connsiteY4" fmla="*/ 1390261 h 1408923"/>
              <a:gd name="connsiteX5" fmla="*/ 0 w 1148342"/>
              <a:gd name="connsiteY5" fmla="*/ 0 h 1408923"/>
              <a:gd name="connsiteX0" fmla="*/ 0 w 896424"/>
              <a:gd name="connsiteY0" fmla="*/ 0 h 1408923"/>
              <a:gd name="connsiteX1" fmla="*/ 42316 w 896424"/>
              <a:gd name="connsiteY1" fmla="*/ 0 h 1408923"/>
              <a:gd name="connsiteX2" fmla="*/ 896395 w 896424"/>
              <a:gd name="connsiteY2" fmla="*/ 695134 h 1408923"/>
              <a:gd name="connsiteX3" fmla="*/ 14324 w 896424"/>
              <a:gd name="connsiteY3" fmla="*/ 1408923 h 1408923"/>
              <a:gd name="connsiteX4" fmla="*/ 0 w 896424"/>
              <a:gd name="connsiteY4" fmla="*/ 1390261 h 1408923"/>
              <a:gd name="connsiteX5" fmla="*/ 0 w 896424"/>
              <a:gd name="connsiteY5" fmla="*/ 0 h 1408923"/>
              <a:gd name="connsiteX0" fmla="*/ 0 w 896644"/>
              <a:gd name="connsiteY0" fmla="*/ 0 h 1408923"/>
              <a:gd name="connsiteX1" fmla="*/ 42316 w 896644"/>
              <a:gd name="connsiteY1" fmla="*/ 0 h 1408923"/>
              <a:gd name="connsiteX2" fmla="*/ 896395 w 896644"/>
              <a:gd name="connsiteY2" fmla="*/ 695134 h 1408923"/>
              <a:gd name="connsiteX3" fmla="*/ 14324 w 896644"/>
              <a:gd name="connsiteY3" fmla="*/ 1408923 h 1408923"/>
              <a:gd name="connsiteX4" fmla="*/ 0 w 896644"/>
              <a:gd name="connsiteY4" fmla="*/ 1390261 h 1408923"/>
              <a:gd name="connsiteX5" fmla="*/ 0 w 896644"/>
              <a:gd name="connsiteY5" fmla="*/ 0 h 14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44" h="1408923">
                <a:moveTo>
                  <a:pt x="0" y="0"/>
                </a:moveTo>
                <a:lnTo>
                  <a:pt x="42316" y="0"/>
                </a:lnTo>
                <a:cubicBezTo>
                  <a:pt x="359416" y="0"/>
                  <a:pt x="882399" y="227045"/>
                  <a:pt x="896395" y="695134"/>
                </a:cubicBezTo>
                <a:cubicBezTo>
                  <a:pt x="910391" y="1163223"/>
                  <a:pt x="331424" y="1408923"/>
                  <a:pt x="14324" y="1408923"/>
                </a:cubicBezTo>
                <a:lnTo>
                  <a:pt x="0" y="139026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Stroomdiagram: Uitstel 7">
            <a:extLst>
              <a:ext uri="{FF2B5EF4-FFF2-40B4-BE49-F238E27FC236}">
                <a16:creationId xmlns:a16="http://schemas.microsoft.com/office/drawing/2014/main" id="{0A93E9AC-083C-8D79-203E-7CD6B2754BBE}"/>
              </a:ext>
            </a:extLst>
          </p:cNvPr>
          <p:cNvSpPr/>
          <p:nvPr/>
        </p:nvSpPr>
        <p:spPr>
          <a:xfrm rot="16200000">
            <a:off x="5285602" y="3003081"/>
            <a:ext cx="2756029" cy="2740096"/>
          </a:xfrm>
          <a:custGeom>
            <a:avLst/>
            <a:gdLst>
              <a:gd name="connsiteX0" fmla="*/ 0 w 1148321"/>
              <a:gd name="connsiteY0" fmla="*/ 0 h 1390261"/>
              <a:gd name="connsiteX1" fmla="*/ 574161 w 1148321"/>
              <a:gd name="connsiteY1" fmla="*/ 0 h 1390261"/>
              <a:gd name="connsiteX2" fmla="*/ 1148322 w 1148321"/>
              <a:gd name="connsiteY2" fmla="*/ 695131 h 1390261"/>
              <a:gd name="connsiteX3" fmla="*/ 574161 w 1148321"/>
              <a:gd name="connsiteY3" fmla="*/ 1390262 h 1390261"/>
              <a:gd name="connsiteX4" fmla="*/ 0 w 1148321"/>
              <a:gd name="connsiteY4" fmla="*/ 1390261 h 1390261"/>
              <a:gd name="connsiteX5" fmla="*/ 0 w 1148321"/>
              <a:gd name="connsiteY5" fmla="*/ 0 h 1390261"/>
              <a:gd name="connsiteX0" fmla="*/ 0 w 1162426"/>
              <a:gd name="connsiteY0" fmla="*/ 0 h 1390262"/>
              <a:gd name="connsiteX1" fmla="*/ 42316 w 1162426"/>
              <a:gd name="connsiteY1" fmla="*/ 0 h 1390262"/>
              <a:gd name="connsiteX2" fmla="*/ 1148322 w 1162426"/>
              <a:gd name="connsiteY2" fmla="*/ 695131 h 1390262"/>
              <a:gd name="connsiteX3" fmla="*/ 574161 w 1162426"/>
              <a:gd name="connsiteY3" fmla="*/ 1390262 h 1390262"/>
              <a:gd name="connsiteX4" fmla="*/ 0 w 1162426"/>
              <a:gd name="connsiteY4" fmla="*/ 1390261 h 1390262"/>
              <a:gd name="connsiteX5" fmla="*/ 0 w 1162426"/>
              <a:gd name="connsiteY5" fmla="*/ 0 h 1390262"/>
              <a:gd name="connsiteX0" fmla="*/ 0 w 1148342"/>
              <a:gd name="connsiteY0" fmla="*/ 0 h 1408923"/>
              <a:gd name="connsiteX1" fmla="*/ 42316 w 1148342"/>
              <a:gd name="connsiteY1" fmla="*/ 0 h 1408923"/>
              <a:gd name="connsiteX2" fmla="*/ 1148322 w 1148342"/>
              <a:gd name="connsiteY2" fmla="*/ 695131 h 1408923"/>
              <a:gd name="connsiteX3" fmla="*/ 14324 w 1148342"/>
              <a:gd name="connsiteY3" fmla="*/ 1408923 h 1408923"/>
              <a:gd name="connsiteX4" fmla="*/ 0 w 1148342"/>
              <a:gd name="connsiteY4" fmla="*/ 1390261 h 1408923"/>
              <a:gd name="connsiteX5" fmla="*/ 0 w 1148342"/>
              <a:gd name="connsiteY5" fmla="*/ 0 h 1408923"/>
              <a:gd name="connsiteX0" fmla="*/ 0 w 896424"/>
              <a:gd name="connsiteY0" fmla="*/ 0 h 1408923"/>
              <a:gd name="connsiteX1" fmla="*/ 42316 w 896424"/>
              <a:gd name="connsiteY1" fmla="*/ 0 h 1408923"/>
              <a:gd name="connsiteX2" fmla="*/ 896395 w 896424"/>
              <a:gd name="connsiteY2" fmla="*/ 695134 h 1408923"/>
              <a:gd name="connsiteX3" fmla="*/ 14324 w 896424"/>
              <a:gd name="connsiteY3" fmla="*/ 1408923 h 1408923"/>
              <a:gd name="connsiteX4" fmla="*/ 0 w 896424"/>
              <a:gd name="connsiteY4" fmla="*/ 1390261 h 1408923"/>
              <a:gd name="connsiteX5" fmla="*/ 0 w 896424"/>
              <a:gd name="connsiteY5" fmla="*/ 0 h 1408923"/>
              <a:gd name="connsiteX0" fmla="*/ 0 w 896644"/>
              <a:gd name="connsiteY0" fmla="*/ 0 h 1408923"/>
              <a:gd name="connsiteX1" fmla="*/ 42316 w 896644"/>
              <a:gd name="connsiteY1" fmla="*/ 0 h 1408923"/>
              <a:gd name="connsiteX2" fmla="*/ 896395 w 896644"/>
              <a:gd name="connsiteY2" fmla="*/ 695134 h 1408923"/>
              <a:gd name="connsiteX3" fmla="*/ 14324 w 896644"/>
              <a:gd name="connsiteY3" fmla="*/ 1408923 h 1408923"/>
              <a:gd name="connsiteX4" fmla="*/ 0 w 896644"/>
              <a:gd name="connsiteY4" fmla="*/ 1390261 h 1408923"/>
              <a:gd name="connsiteX5" fmla="*/ 0 w 896644"/>
              <a:gd name="connsiteY5" fmla="*/ 0 h 14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44" h="1408923">
                <a:moveTo>
                  <a:pt x="0" y="0"/>
                </a:moveTo>
                <a:lnTo>
                  <a:pt x="42316" y="0"/>
                </a:lnTo>
                <a:cubicBezTo>
                  <a:pt x="359416" y="0"/>
                  <a:pt x="882399" y="227045"/>
                  <a:pt x="896395" y="695134"/>
                </a:cubicBezTo>
                <a:cubicBezTo>
                  <a:pt x="910391" y="1163223"/>
                  <a:pt x="331424" y="1408923"/>
                  <a:pt x="14324" y="1408923"/>
                </a:cubicBezTo>
                <a:lnTo>
                  <a:pt x="0" y="139026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Uitstel 7">
            <a:extLst>
              <a:ext uri="{FF2B5EF4-FFF2-40B4-BE49-F238E27FC236}">
                <a16:creationId xmlns:a16="http://schemas.microsoft.com/office/drawing/2014/main" id="{D8D9411A-D756-0036-BF0F-8B50E9678677}"/>
              </a:ext>
            </a:extLst>
          </p:cNvPr>
          <p:cNvSpPr/>
          <p:nvPr/>
        </p:nvSpPr>
        <p:spPr>
          <a:xfrm rot="16200000">
            <a:off x="3702508" y="2642299"/>
            <a:ext cx="3773065" cy="2444624"/>
          </a:xfrm>
          <a:custGeom>
            <a:avLst/>
            <a:gdLst>
              <a:gd name="connsiteX0" fmla="*/ 0 w 1148321"/>
              <a:gd name="connsiteY0" fmla="*/ 0 h 1390261"/>
              <a:gd name="connsiteX1" fmla="*/ 574161 w 1148321"/>
              <a:gd name="connsiteY1" fmla="*/ 0 h 1390261"/>
              <a:gd name="connsiteX2" fmla="*/ 1148322 w 1148321"/>
              <a:gd name="connsiteY2" fmla="*/ 695131 h 1390261"/>
              <a:gd name="connsiteX3" fmla="*/ 574161 w 1148321"/>
              <a:gd name="connsiteY3" fmla="*/ 1390262 h 1390261"/>
              <a:gd name="connsiteX4" fmla="*/ 0 w 1148321"/>
              <a:gd name="connsiteY4" fmla="*/ 1390261 h 1390261"/>
              <a:gd name="connsiteX5" fmla="*/ 0 w 1148321"/>
              <a:gd name="connsiteY5" fmla="*/ 0 h 1390261"/>
              <a:gd name="connsiteX0" fmla="*/ 0 w 1162426"/>
              <a:gd name="connsiteY0" fmla="*/ 0 h 1390262"/>
              <a:gd name="connsiteX1" fmla="*/ 42316 w 1162426"/>
              <a:gd name="connsiteY1" fmla="*/ 0 h 1390262"/>
              <a:gd name="connsiteX2" fmla="*/ 1148322 w 1162426"/>
              <a:gd name="connsiteY2" fmla="*/ 695131 h 1390262"/>
              <a:gd name="connsiteX3" fmla="*/ 574161 w 1162426"/>
              <a:gd name="connsiteY3" fmla="*/ 1390262 h 1390262"/>
              <a:gd name="connsiteX4" fmla="*/ 0 w 1162426"/>
              <a:gd name="connsiteY4" fmla="*/ 1390261 h 1390262"/>
              <a:gd name="connsiteX5" fmla="*/ 0 w 1162426"/>
              <a:gd name="connsiteY5" fmla="*/ 0 h 1390262"/>
              <a:gd name="connsiteX0" fmla="*/ 0 w 1148342"/>
              <a:gd name="connsiteY0" fmla="*/ 0 h 1408923"/>
              <a:gd name="connsiteX1" fmla="*/ 42316 w 1148342"/>
              <a:gd name="connsiteY1" fmla="*/ 0 h 1408923"/>
              <a:gd name="connsiteX2" fmla="*/ 1148322 w 1148342"/>
              <a:gd name="connsiteY2" fmla="*/ 695131 h 1408923"/>
              <a:gd name="connsiteX3" fmla="*/ 14324 w 1148342"/>
              <a:gd name="connsiteY3" fmla="*/ 1408923 h 1408923"/>
              <a:gd name="connsiteX4" fmla="*/ 0 w 1148342"/>
              <a:gd name="connsiteY4" fmla="*/ 1390261 h 1408923"/>
              <a:gd name="connsiteX5" fmla="*/ 0 w 1148342"/>
              <a:gd name="connsiteY5" fmla="*/ 0 h 1408923"/>
              <a:gd name="connsiteX0" fmla="*/ 0 w 896424"/>
              <a:gd name="connsiteY0" fmla="*/ 0 h 1408923"/>
              <a:gd name="connsiteX1" fmla="*/ 42316 w 896424"/>
              <a:gd name="connsiteY1" fmla="*/ 0 h 1408923"/>
              <a:gd name="connsiteX2" fmla="*/ 896395 w 896424"/>
              <a:gd name="connsiteY2" fmla="*/ 695134 h 1408923"/>
              <a:gd name="connsiteX3" fmla="*/ 14324 w 896424"/>
              <a:gd name="connsiteY3" fmla="*/ 1408923 h 1408923"/>
              <a:gd name="connsiteX4" fmla="*/ 0 w 896424"/>
              <a:gd name="connsiteY4" fmla="*/ 1390261 h 1408923"/>
              <a:gd name="connsiteX5" fmla="*/ 0 w 896424"/>
              <a:gd name="connsiteY5" fmla="*/ 0 h 1408923"/>
              <a:gd name="connsiteX0" fmla="*/ 0 w 896644"/>
              <a:gd name="connsiteY0" fmla="*/ 0 h 1408923"/>
              <a:gd name="connsiteX1" fmla="*/ 42316 w 896644"/>
              <a:gd name="connsiteY1" fmla="*/ 0 h 1408923"/>
              <a:gd name="connsiteX2" fmla="*/ 896395 w 896644"/>
              <a:gd name="connsiteY2" fmla="*/ 695134 h 1408923"/>
              <a:gd name="connsiteX3" fmla="*/ 14324 w 896644"/>
              <a:gd name="connsiteY3" fmla="*/ 1408923 h 1408923"/>
              <a:gd name="connsiteX4" fmla="*/ 0 w 896644"/>
              <a:gd name="connsiteY4" fmla="*/ 1390261 h 1408923"/>
              <a:gd name="connsiteX5" fmla="*/ 0 w 896644"/>
              <a:gd name="connsiteY5" fmla="*/ 0 h 140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644" h="1408923">
                <a:moveTo>
                  <a:pt x="0" y="0"/>
                </a:moveTo>
                <a:lnTo>
                  <a:pt x="42316" y="0"/>
                </a:lnTo>
                <a:cubicBezTo>
                  <a:pt x="359416" y="0"/>
                  <a:pt x="882399" y="227045"/>
                  <a:pt x="896395" y="695134"/>
                </a:cubicBezTo>
                <a:cubicBezTo>
                  <a:pt x="910391" y="1163223"/>
                  <a:pt x="331424" y="1408923"/>
                  <a:pt x="14324" y="1408923"/>
                </a:cubicBezTo>
                <a:lnTo>
                  <a:pt x="0" y="139026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633382-E837-018F-1B8A-14707A8EBCFE}"/>
              </a:ext>
            </a:extLst>
          </p:cNvPr>
          <p:cNvSpPr txBox="1"/>
          <p:nvPr/>
        </p:nvSpPr>
        <p:spPr>
          <a:xfrm>
            <a:off x="3564294" y="6293941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Oost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78CFB72-209A-1DAE-BE9E-FE89DAB0A228}"/>
              </a:ext>
            </a:extLst>
          </p:cNvPr>
          <p:cNvSpPr txBox="1"/>
          <p:nvPr/>
        </p:nvSpPr>
        <p:spPr>
          <a:xfrm>
            <a:off x="6621623" y="6293941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West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28996FD-205F-E50A-B666-697D51856AE9}"/>
              </a:ext>
            </a:extLst>
          </p:cNvPr>
          <p:cNvSpPr txBox="1"/>
          <p:nvPr/>
        </p:nvSpPr>
        <p:spPr>
          <a:xfrm>
            <a:off x="5293567" y="6313087"/>
            <a:ext cx="80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Zuid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F670193-A5C9-1E39-A6EF-21DD3B1416FE}"/>
              </a:ext>
            </a:extLst>
          </p:cNvPr>
          <p:cNvCxnSpPr/>
          <p:nvPr/>
        </p:nvCxnSpPr>
        <p:spPr>
          <a:xfrm>
            <a:off x="839755" y="3536302"/>
            <a:ext cx="9088017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BD52D0-E1E8-6618-68E9-FCD4AC8F7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ENERGIETARIEF ZONNEPANELEN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A1E570E7-9BEF-46D7-BDAC-8E0DFE860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188560"/>
              </p:ext>
            </p:extLst>
          </p:nvPr>
        </p:nvGraphicFramePr>
        <p:xfrm>
          <a:off x="4901295" y="2037125"/>
          <a:ext cx="4991100" cy="375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DB9EEAEA-77A0-4252-8A80-89C385674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65905"/>
              </p:ext>
            </p:extLst>
          </p:nvPr>
        </p:nvGraphicFramePr>
        <p:xfrm>
          <a:off x="-195943" y="2037125"/>
          <a:ext cx="4991100" cy="369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555FDC3-5EF4-428F-6802-F29D8C834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74" y="1948698"/>
            <a:ext cx="3711262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4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D834F4-DBA9-6BA6-E149-B2AF7D6609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ZONNEPANELEN OF BESPAREN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E437FF60-C515-EF0D-D2E4-94DB8D90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253675"/>
            <a:ext cx="10515600" cy="233717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Terugverdientijd van PV 3-7 jaar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Paneel 360 WP levert 325 kWh per jaar op, kost  circa 250 euro geïnstalleerd.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dirty="0"/>
              <a:t>Bereidheid voor 1,2 euro per kWh te investeren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A076C1-8CD3-4CE7-C011-DB6138199D48}"/>
              </a:ext>
            </a:extLst>
          </p:cNvPr>
          <p:cNvSpPr txBox="1"/>
          <p:nvPr/>
        </p:nvSpPr>
        <p:spPr>
          <a:xfrm>
            <a:off x="838200" y="4590854"/>
            <a:ext cx="9985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 we bereid om 1,2 euro te investeren per kWh om te besparen? </a:t>
            </a:r>
          </a:p>
        </p:txBody>
      </p:sp>
    </p:spTree>
    <p:extLst>
      <p:ext uri="{BB962C8B-B14F-4D97-AF65-F5344CB8AC3E}">
        <p14:creationId xmlns:p14="http://schemas.microsoft.com/office/powerpoint/2010/main" val="13111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A700903-C41D-F2E1-9539-7DF5085B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VAN GAS AF? HYBRIDE?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0802F9-C2FE-5D1D-7FC3-6AE6A6D5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5" y="3095624"/>
            <a:ext cx="8914610" cy="3762375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8EE7E2E4-BDCF-6C1B-F9B9-95E9F906B59D}"/>
              </a:ext>
            </a:extLst>
          </p:cNvPr>
          <p:cNvGrpSpPr/>
          <p:nvPr/>
        </p:nvGrpSpPr>
        <p:grpSpPr>
          <a:xfrm>
            <a:off x="6631537" y="1952244"/>
            <a:ext cx="2419156" cy="1206176"/>
            <a:chOff x="6631537" y="1952244"/>
            <a:chExt cx="2419156" cy="1206176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624F928D-C11A-DC48-2013-ED5C70E37B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86" b="90000" l="10000" r="90000">
                          <a14:foregroundMark x1="42679" y1="4821" x2="42321" y2="8929"/>
                          <a14:foregroundMark x1="59643" y1="1786" x2="59643" y2="1786"/>
                          <a14:foregroundMark x1="68750" y1="72143" x2="38929" y2="683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1537" y="1952244"/>
              <a:ext cx="1206176" cy="120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F4D75B0C-0B63-333D-E74D-FA52FF80D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86" b="90000" l="10000" r="90000">
                          <a14:foregroundMark x1="42679" y1="4821" x2="42321" y2="8929"/>
                          <a14:foregroundMark x1="59643" y1="1786" x2="59643" y2="1786"/>
                          <a14:foregroundMark x1="68750" y1="72143" x2="38929" y2="683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17" y="1952244"/>
              <a:ext cx="1206176" cy="120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EB61E6-7DA5-C975-491F-40BE8FF6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0000" r="90000">
                        <a14:foregroundMark x1="42679" y1="4821" x2="42321" y2="8929"/>
                        <a14:foregroundMark x1="59643" y1="1786" x2="59643" y2="1786"/>
                        <a14:foregroundMark x1="68750" y1="72143" x2="38929" y2="6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7" y="1952244"/>
            <a:ext cx="1206176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CD41E7F-9DD6-0684-8013-1DC4575D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0000" r="90000">
                        <a14:foregroundMark x1="42679" y1="4821" x2="42321" y2="8929"/>
                        <a14:foregroundMark x1="59643" y1="1786" x2="59643" y2="1786"/>
                        <a14:foregroundMark x1="68750" y1="72143" x2="38929" y2="6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17" y="1952244"/>
            <a:ext cx="1206176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1EB76F-D2AC-86B9-CCBE-9C11112E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0000" r="90000">
                        <a14:foregroundMark x1="42679" y1="4821" x2="42321" y2="8929"/>
                        <a14:foregroundMark x1="59643" y1="1786" x2="59643" y2="1786"/>
                        <a14:foregroundMark x1="68750" y1="72143" x2="38929" y2="6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97" y="1952244"/>
            <a:ext cx="1206176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2DAF56-3180-C565-2152-AFD94E9C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0000" r="90000">
                        <a14:foregroundMark x1="42679" y1="4821" x2="42321" y2="8929"/>
                        <a14:foregroundMark x1="59643" y1="1786" x2="59643" y2="1786"/>
                        <a14:foregroundMark x1="68750" y1="72143" x2="38929" y2="6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57" y="1952244"/>
            <a:ext cx="1206176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F2E1BCD-8848-8C5B-FEFE-BDA079D7A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90000" l="10000" r="90000">
                        <a14:foregroundMark x1="42679" y1="4821" x2="42321" y2="8929"/>
                        <a14:foregroundMark x1="59643" y1="1786" x2="59643" y2="1786"/>
                        <a14:foregroundMark x1="68750" y1="72143" x2="38929" y2="68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77" y="1952244"/>
            <a:ext cx="1206176" cy="120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-QAHV-N560YA-HPB">
            <a:extLst>
              <a:ext uri="{FF2B5EF4-FFF2-40B4-BE49-F238E27FC236}">
                <a16:creationId xmlns:a16="http://schemas.microsoft.com/office/drawing/2014/main" id="{C3347377-07C2-02ED-8337-37B79A26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49" y="1736858"/>
            <a:ext cx="1700084" cy="157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-QAHV-N560YA-HPB">
            <a:extLst>
              <a:ext uri="{FF2B5EF4-FFF2-40B4-BE49-F238E27FC236}">
                <a16:creationId xmlns:a16="http://schemas.microsoft.com/office/drawing/2014/main" id="{043D2BD3-AC67-C933-89F8-C23528D3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54" y="1952244"/>
            <a:ext cx="1157283" cy="10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fbeelding-QAHV-N560YA-HPB">
            <a:extLst>
              <a:ext uri="{FF2B5EF4-FFF2-40B4-BE49-F238E27FC236}">
                <a16:creationId xmlns:a16="http://schemas.microsoft.com/office/drawing/2014/main" id="{12FF92CD-1865-4874-1466-0FC6BC98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30" y="1988155"/>
            <a:ext cx="1157283" cy="10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-QAHV-N560YA-HPB">
            <a:extLst>
              <a:ext uri="{FF2B5EF4-FFF2-40B4-BE49-F238E27FC236}">
                <a16:creationId xmlns:a16="http://schemas.microsoft.com/office/drawing/2014/main" id="{7990EEA3-0CC7-7D42-1DF2-D1965E28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13" y="2006110"/>
            <a:ext cx="1157283" cy="107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F44DDE08-171E-5BB2-4E55-9C38FBA26864}"/>
              </a:ext>
            </a:extLst>
          </p:cNvPr>
          <p:cNvSpPr/>
          <p:nvPr/>
        </p:nvSpPr>
        <p:spPr>
          <a:xfrm>
            <a:off x="4437545" y="1922361"/>
            <a:ext cx="877077" cy="114716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27870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E769F5-3C1C-1C68-F158-61F680F2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4" y="2285157"/>
            <a:ext cx="7826418" cy="417612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B9AC114-2683-331F-4293-0C0A66F43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HYBRIDE WARMTEPOMP?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B96EB81C-7E5C-2EDC-3E39-AA1E36B207A7}"/>
              </a:ext>
            </a:extLst>
          </p:cNvPr>
          <p:cNvSpPr/>
          <p:nvPr/>
        </p:nvSpPr>
        <p:spPr>
          <a:xfrm>
            <a:off x="3231434" y="2285157"/>
            <a:ext cx="1586203" cy="3826083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B9865E1-DCE4-83EB-0F13-BC24C65CE1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4" b="98739" l="1566" r="89875">
                        <a14:foregroundMark x1="12109" y1="65966" x2="12109" y2="65966"/>
                        <a14:foregroundMark x1="20459" y1="54202" x2="20459" y2="54202"/>
                        <a14:foregroundMark x1="23904" y1="92857" x2="23904" y2="92857"/>
                        <a14:foregroundMark x1="20564" y1="96218" x2="20564" y2="96218"/>
                        <a14:foregroundMark x1="17015" y1="97479" x2="17015" y2="97479"/>
                        <a14:foregroundMark x1="9290" y1="93697" x2="9290" y2="93697"/>
                        <a14:foregroundMark x1="5532" y1="92437" x2="5532" y2="92437"/>
                        <a14:foregroundMark x1="1670" y1="92017" x2="1670" y2="92017"/>
                        <a14:foregroundMark x1="12630" y1="98739" x2="12630" y2="98739"/>
                        <a14:foregroundMark x1="28079" y1="85714" x2="28079" y2="85714"/>
                        <a14:foregroundMark x1="33090" y1="85294" x2="33090" y2="85294"/>
                        <a14:foregroundMark x1="36743" y1="85294" x2="36743" y2="85294"/>
                        <a14:foregroundMark x1="43424" y1="93277" x2="43424" y2="93277"/>
                        <a14:foregroundMark x1="46973" y1="88445" x2="46973" y2="88445"/>
                        <a14:foregroundMark x1="51357" y1="95168" x2="51357" y2="95168"/>
                        <a14:foregroundMark x1="55532" y1="96849" x2="55532" y2="96849"/>
                        <a14:foregroundMark x1="59290" y1="98109" x2="59290" y2="98109"/>
                        <a14:foregroundMark x1="62422" y1="97269" x2="62422" y2="97269"/>
                        <a14:foregroundMark x1="66597" y1="98529" x2="66597" y2="98529"/>
                        <a14:foregroundMark x1="70981" y1="98319" x2="70981" y2="98319"/>
                        <a14:foregroundMark x1="39770" y1="88866" x2="39770" y2="88866"/>
                        <a14:backgroundMark x1="18789" y1="60714" x2="18789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825" y="3208021"/>
            <a:ext cx="7300593" cy="2978914"/>
          </a:xfrm>
          <a:prstGeom prst="rect">
            <a:avLst/>
          </a:prstGeom>
        </p:spPr>
      </p:pic>
      <p:pic>
        <p:nvPicPr>
          <p:cNvPr id="2050" name="Picture 2" descr="8kW (verwarmen en koelen)">
            <a:extLst>
              <a:ext uri="{FF2B5EF4-FFF2-40B4-BE49-F238E27FC236}">
                <a16:creationId xmlns:a16="http://schemas.microsoft.com/office/drawing/2014/main" id="{4F3E1B77-8E2C-F56A-AB26-CDD99B9E4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712" y="2129790"/>
            <a:ext cx="2390546" cy="25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5D927567-7D9E-A23A-B5AA-39E6A18DBE57}"/>
              </a:ext>
            </a:extLst>
          </p:cNvPr>
          <p:cNvSpPr txBox="1"/>
          <p:nvPr/>
        </p:nvSpPr>
        <p:spPr>
          <a:xfrm>
            <a:off x="8412480" y="4840486"/>
            <a:ext cx="147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 kW</a:t>
            </a:r>
          </a:p>
        </p:txBody>
      </p:sp>
    </p:spTree>
    <p:extLst>
      <p:ext uri="{BB962C8B-B14F-4D97-AF65-F5344CB8AC3E}">
        <p14:creationId xmlns:p14="http://schemas.microsoft.com/office/powerpoint/2010/main" val="355473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971434-2287-4155-b950-892f3376a730">
      <Terms xmlns="http://schemas.microsoft.com/office/infopath/2007/PartnerControls"/>
    </lcf76f155ced4ddcb4097134ff3c332f>
    <TaxCatchAll xmlns="fa763e51-5491-4bd0-9f2d-c0b57b6485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0EBC9553C5A48AE6DB34475002287" ma:contentTypeVersion="16" ma:contentTypeDescription="Een nieuw document maken." ma:contentTypeScope="" ma:versionID="b178da2b97eb58ba72020216f5b7bc86">
  <xsd:schema xmlns:xsd="http://www.w3.org/2001/XMLSchema" xmlns:xs="http://www.w3.org/2001/XMLSchema" xmlns:p="http://schemas.microsoft.com/office/2006/metadata/properties" xmlns:ns2="51971434-2287-4155-b950-892f3376a730" xmlns:ns3="fa763e51-5491-4bd0-9f2d-c0b57b6485af" targetNamespace="http://schemas.microsoft.com/office/2006/metadata/properties" ma:root="true" ma:fieldsID="e07300bc68f5e02658fe5a1a1430368b" ns2:_="" ns3:_="">
    <xsd:import namespace="51971434-2287-4155-b950-892f3376a730"/>
    <xsd:import namespace="fa763e51-5491-4bd0-9f2d-c0b57b6485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71434-2287-4155-b950-892f3376a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259f4c3-6da7-4d5c-9537-ff802bd8d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63e51-5491-4bd0-9f2d-c0b57b6485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1428cc-aa0d-4c1f-8662-973235cd78c1}" ma:internalName="TaxCatchAll" ma:showField="CatchAllData" ma:web="fa763e51-5491-4bd0-9f2d-c0b57b6485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99ED13-0BE0-488A-A514-4BDDC8D8C6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8A8012-3B6E-4E0B-B739-4F0AEFE25166}">
  <ds:schemaRefs>
    <ds:schemaRef ds:uri="http://schemas.microsoft.com/office/2006/documentManagement/types"/>
    <ds:schemaRef ds:uri="http://schemas.microsoft.com/office/2006/metadata/properties"/>
    <ds:schemaRef ds:uri="b83d0983-e6ce-4759-a496-fe0585b9a1d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afce549-73b2-4d6b-97a7-9680f7d31cee"/>
    <ds:schemaRef ds:uri="http://purl.org/dc/dcmitype/"/>
    <ds:schemaRef ds:uri="http://purl.org/dc/terms/"/>
    <ds:schemaRef ds:uri="51971434-2287-4155-b950-892f3376a730"/>
    <ds:schemaRef ds:uri="fa763e51-5491-4bd0-9f2d-c0b57b6485af"/>
  </ds:schemaRefs>
</ds:datastoreItem>
</file>

<file path=customXml/itemProps3.xml><?xml version="1.0" encoding="utf-8"?>
<ds:datastoreItem xmlns:ds="http://schemas.openxmlformats.org/officeDocument/2006/customXml" ds:itemID="{9979425F-38C3-4928-9ADF-5E16D9ADD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71434-2287-4155-b950-892f3376a730"/>
    <ds:schemaRef ds:uri="fa763e51-5491-4bd0-9f2d-c0b57b6485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118</Words>
  <Application>Microsoft Office PowerPoint</Application>
  <PresentationFormat>Breedbeeld</PresentationFormat>
  <Paragraphs>41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BankGothic</vt:lpstr>
      <vt:lpstr>Calibri</vt:lpstr>
      <vt:lpstr>Open Sans</vt:lpstr>
      <vt:lpstr>Roboto Slab</vt:lpstr>
      <vt:lpstr>Wingdings</vt:lpstr>
      <vt:lpstr>Kantoorthema</vt:lpstr>
      <vt:lpstr>ENERGIE</vt:lpstr>
      <vt:lpstr>ENERGIE(DATA) EN INSTALLATIE</vt:lpstr>
      <vt:lpstr>ENERGIE IN HET NIEUWS</vt:lpstr>
      <vt:lpstr>ENERGIEPRIJZEN</vt:lpstr>
      <vt:lpstr>ONBALANS PV</vt:lpstr>
      <vt:lpstr>ENERGIETARIEF ZONNEPANELEN</vt:lpstr>
      <vt:lpstr>ZONNEPANELEN OF BESPAREN</vt:lpstr>
      <vt:lpstr>VAN GAS AF? HYBRIDE?</vt:lpstr>
      <vt:lpstr>HYBRIDE WARMTEPOMP?</vt:lpstr>
      <vt:lpstr>ENERGIEGEBRUIK WONING</vt:lpstr>
      <vt:lpstr>ENERGIE EN SCHOOLGEBOUW</vt:lpstr>
      <vt:lpstr>ENERGIEBESPARING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</dc:creator>
  <cp:lastModifiedBy>Bart</cp:lastModifiedBy>
  <cp:revision>11</cp:revision>
  <dcterms:created xsi:type="dcterms:W3CDTF">2019-08-16T06:53:42Z</dcterms:created>
  <dcterms:modified xsi:type="dcterms:W3CDTF">2022-06-30T10:06:40Z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0x0101002170EBC9553C5A48AE6DB34475002287</vt:lpwstr>
  </property>
  <property fmtid="{D5CDD505-2E9C-101B-9397-08002B2CF9AE}" pid="3" name="MediaServiceImageTags">
    <vt:lpwstr/>
  </property>
</Properties>
</file>